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9" r:id="rId2"/>
    <p:sldId id="528" r:id="rId3"/>
    <p:sldId id="517" r:id="rId4"/>
    <p:sldId id="523" r:id="rId5"/>
    <p:sldId id="545" r:id="rId6"/>
    <p:sldId id="555" r:id="rId7"/>
    <p:sldId id="535" r:id="rId8"/>
    <p:sldId id="536" r:id="rId9"/>
    <p:sldId id="537" r:id="rId10"/>
    <p:sldId id="538" r:id="rId11"/>
    <p:sldId id="541" r:id="rId12"/>
    <p:sldId id="539" r:id="rId13"/>
    <p:sldId id="540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4" r:id="rId22"/>
    <p:sldId id="553" r:id="rId23"/>
    <p:sldId id="51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3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7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28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247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985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93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51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24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68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207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28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397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8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76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64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3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78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6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431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5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00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12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2018/11/22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192.168.212.181:9200/mymayikt/_setting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aike.baidu.com/item/PetaByte/5910820" TargetMode="External"/><Relationship Id="rId5" Type="http://schemas.openxmlformats.org/officeDocument/2006/relationships/hyperlink" Target="https://es.xiaoleilu.com/" TargetMode="External"/><Relationship Id="rId4" Type="http://schemas.openxmlformats.org/officeDocument/2006/relationships/hyperlink" Target="https://www.elastic.co/downloads/elasticsear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406140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/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6179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7382" y="1319415"/>
            <a:ext cx="807212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Elasticsearch6.x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存储结构</a:t>
            </a:r>
            <a:endParaRPr lang="zh-CN" altLang="zh-CN" sz="2800" b="1" dirty="0"/>
          </a:p>
          <a:p>
            <a:r>
              <a:rPr lang="en-US" altLang="zh-CN" b="1" dirty="0" err="1"/>
              <a:t>Elasticsearch</a:t>
            </a:r>
            <a:r>
              <a:rPr lang="zh-CN" altLang="zh-CN" b="1" dirty="0"/>
              <a:t>是文件存储，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是面向文档型数据库，一条数据在这里就是一个文档，用</a:t>
            </a:r>
            <a:r>
              <a:rPr lang="en-US" altLang="zh-CN" b="1" dirty="0"/>
              <a:t>JSON</a:t>
            </a:r>
            <a:r>
              <a:rPr lang="zh-CN" altLang="zh-CN" b="1" dirty="0"/>
              <a:t>作为文档序列化的格式，比如下面这条用户数据：</a:t>
            </a:r>
          </a:p>
          <a:p>
            <a:r>
              <a:rPr lang="en-US" altLang="zh-CN" b="1" dirty="0"/>
              <a:t>{</a:t>
            </a:r>
            <a:endParaRPr lang="zh-CN" altLang="zh-CN" b="1" dirty="0"/>
          </a:p>
          <a:p>
            <a:r>
              <a:rPr lang="en-US" altLang="zh-CN" b="1" dirty="0"/>
              <a:t>    "name" :     "</a:t>
            </a:r>
            <a:r>
              <a:rPr lang="en-US" altLang="zh-CN" b="1" dirty="0" err="1"/>
              <a:t>yushengjun</a:t>
            </a:r>
            <a:r>
              <a:rPr lang="en-US" altLang="zh-CN" b="1" dirty="0"/>
              <a:t>",</a:t>
            </a:r>
            <a:endParaRPr lang="zh-CN" altLang="zh-CN" b="1" dirty="0"/>
          </a:p>
          <a:p>
            <a:r>
              <a:rPr lang="en-US" altLang="zh-CN" b="1" dirty="0"/>
              <a:t>    "sex" :      0,</a:t>
            </a:r>
            <a:endParaRPr lang="zh-CN" altLang="zh-CN" b="1" dirty="0"/>
          </a:p>
          <a:p>
            <a:r>
              <a:rPr lang="en-US" altLang="zh-CN" b="1" dirty="0"/>
              <a:t>    "age" :      25</a:t>
            </a:r>
            <a:endParaRPr lang="zh-CN" altLang="zh-CN" b="1" dirty="0"/>
          </a:p>
          <a:p>
            <a:r>
              <a:rPr lang="en-US" altLang="zh-CN" b="1" dirty="0" smtClean="0"/>
              <a:t>}</a:t>
            </a:r>
          </a:p>
          <a:p>
            <a:r>
              <a:rPr lang="zh-CN" altLang="zh-CN" b="1" dirty="0">
                <a:solidFill>
                  <a:srgbClr val="FF0000"/>
                </a:solidFill>
              </a:rPr>
              <a:t>关系数据库</a:t>
            </a:r>
            <a:r>
              <a:rPr lang="en-US" altLang="zh-CN" b="1" dirty="0">
                <a:solidFill>
                  <a:srgbClr val="FF0000"/>
                </a:solidFill>
              </a:rPr>
              <a:t>     ⇒ </a:t>
            </a:r>
            <a:r>
              <a:rPr lang="zh-CN" altLang="zh-CN" b="1" dirty="0">
                <a:solidFill>
                  <a:srgbClr val="FF0000"/>
                </a:solidFill>
              </a:rPr>
              <a:t>数据库 </a:t>
            </a:r>
            <a:r>
              <a:rPr lang="zh-CN" altLang="en-US" b="1" dirty="0" smtClean="0">
                <a:solidFill>
                  <a:srgbClr val="FF0000"/>
                </a:solidFill>
              </a:rPr>
              <a:t>（会员数据库）</a:t>
            </a:r>
            <a:r>
              <a:rPr lang="en-US" altLang="zh-CN" b="1" dirty="0" smtClean="0">
                <a:solidFill>
                  <a:srgbClr val="FF0000"/>
                </a:solidFill>
              </a:rPr>
              <a:t>⇒ </a:t>
            </a:r>
            <a:r>
              <a:rPr lang="zh-CN" altLang="zh-CN" b="1" dirty="0" smtClean="0">
                <a:solidFill>
                  <a:srgbClr val="FF0000"/>
                </a:solidFill>
              </a:rPr>
              <a:t>表</a:t>
            </a:r>
            <a:r>
              <a:rPr lang="en-US" altLang="zh-CN" b="1" dirty="0" smtClean="0">
                <a:solidFill>
                  <a:srgbClr val="FF0000"/>
                </a:solidFill>
              </a:rPr>
              <a:t> (</a:t>
            </a:r>
            <a:r>
              <a:rPr lang="zh-CN" altLang="en-US" b="1" dirty="0" smtClean="0">
                <a:solidFill>
                  <a:srgbClr val="FF0000"/>
                </a:solidFill>
              </a:rPr>
              <a:t>用户表</a:t>
            </a:r>
            <a:r>
              <a:rPr lang="en-US" altLang="zh-CN" b="1" dirty="0" smtClean="0">
                <a:solidFill>
                  <a:srgbClr val="FF0000"/>
                </a:solidFill>
              </a:rPr>
              <a:t>)    </a:t>
            </a:r>
            <a:r>
              <a:rPr lang="en-US" altLang="zh-CN" b="1" dirty="0">
                <a:solidFill>
                  <a:srgbClr val="FF0000"/>
                </a:solidFill>
              </a:rPr>
              <a:t>⇒ </a:t>
            </a:r>
            <a:r>
              <a:rPr lang="zh-CN" altLang="zh-CN" b="1" dirty="0">
                <a:solidFill>
                  <a:srgbClr val="FF0000"/>
                </a:solidFill>
              </a:rPr>
              <a:t>行</a:t>
            </a:r>
            <a:r>
              <a:rPr lang="en-US" altLang="zh-CN" b="1" dirty="0">
                <a:solidFill>
                  <a:srgbClr val="FF0000"/>
                </a:solidFill>
              </a:rPr>
              <a:t>    ⇒ </a:t>
            </a:r>
            <a:r>
              <a:rPr lang="zh-CN" altLang="zh-CN" b="1" dirty="0">
                <a:solidFill>
                  <a:srgbClr val="FF0000"/>
                </a:solidFill>
              </a:rPr>
              <a:t>列</a:t>
            </a:r>
            <a:r>
              <a:rPr lang="en-US" altLang="zh-CN" b="1" dirty="0">
                <a:solidFill>
                  <a:srgbClr val="FF0000"/>
                </a:solidFill>
              </a:rPr>
              <a:t>(Columns)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Elasticsearch</a:t>
            </a:r>
            <a:r>
              <a:rPr lang="en-US" altLang="zh-CN" b="1" dirty="0">
                <a:solidFill>
                  <a:srgbClr val="FF0000"/>
                </a:solidFill>
              </a:rPr>
              <a:t>    ⇒ </a:t>
            </a:r>
            <a:r>
              <a:rPr lang="zh-CN" altLang="zh-CN" b="1" dirty="0">
                <a:solidFill>
                  <a:srgbClr val="FF0000"/>
                </a:solidFill>
              </a:rPr>
              <a:t>索引</a:t>
            </a:r>
            <a:r>
              <a:rPr lang="en-US" altLang="zh-CN" b="1" dirty="0">
                <a:solidFill>
                  <a:srgbClr val="FF0000"/>
                </a:solidFill>
              </a:rPr>
              <a:t>(Index)   ⇒ </a:t>
            </a:r>
            <a:r>
              <a:rPr lang="zh-CN" altLang="zh-CN" b="1" dirty="0">
                <a:solidFill>
                  <a:srgbClr val="FF0000"/>
                </a:solidFill>
              </a:rPr>
              <a:t>类型</a:t>
            </a:r>
            <a:r>
              <a:rPr lang="en-US" altLang="zh-CN" b="1" dirty="0">
                <a:solidFill>
                  <a:srgbClr val="FF0000"/>
                </a:solidFill>
              </a:rPr>
              <a:t>(type)  ⇒ </a:t>
            </a:r>
            <a:r>
              <a:rPr lang="zh-CN" altLang="zh-CN" b="1" dirty="0">
                <a:solidFill>
                  <a:srgbClr val="FF0000"/>
                </a:solidFill>
              </a:rPr>
              <a:t>文档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</a:rPr>
              <a:t>Docments</a:t>
            </a:r>
            <a:r>
              <a:rPr lang="en-US" altLang="zh-CN" b="1" dirty="0">
                <a:solidFill>
                  <a:srgbClr val="FF0000"/>
                </a:solidFill>
              </a:rPr>
              <a:t>)  ⇒ </a:t>
            </a:r>
            <a:r>
              <a:rPr lang="zh-CN" altLang="zh-CN" b="1" dirty="0">
                <a:solidFill>
                  <a:srgbClr val="FF0000"/>
                </a:solidFill>
              </a:rPr>
              <a:t>字段</a:t>
            </a:r>
            <a:r>
              <a:rPr lang="en-US" altLang="zh-CN" b="1" dirty="0">
                <a:solidFill>
                  <a:srgbClr val="FF0000"/>
                </a:solidFill>
              </a:rPr>
              <a:t>(Fields)  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Kibana</a:t>
            </a:r>
            <a:r>
              <a:rPr lang="zh-CN" altLang="en-US" sz="2800" b="1" dirty="0" smtClean="0"/>
              <a:t>可视化界面</a:t>
            </a:r>
            <a:endParaRPr lang="en-US" altLang="zh-CN" sz="2800" b="1" dirty="0" smtClean="0"/>
          </a:p>
          <a:p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err="1" smtClean="0"/>
              <a:t>Kibana</a:t>
            </a:r>
            <a:r>
              <a:rPr lang="zh-CN" altLang="zh-CN" b="1" dirty="0"/>
              <a:t>是一个开源的</a:t>
            </a:r>
            <a:r>
              <a:rPr lang="zh-CN" altLang="zh-CN" b="1" dirty="0">
                <a:solidFill>
                  <a:srgbClr val="FF0000"/>
                </a:solidFill>
              </a:rPr>
              <a:t>分析和可视化平台</a:t>
            </a:r>
            <a:r>
              <a:rPr lang="zh-CN" altLang="zh-CN" b="1" dirty="0"/>
              <a:t>，设计用于和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一起工作。</a:t>
            </a:r>
          </a:p>
          <a:p>
            <a:r>
              <a:rPr lang="zh-CN" altLang="zh-CN" b="1" dirty="0"/>
              <a:t>你用</a:t>
            </a:r>
            <a:r>
              <a:rPr lang="en-US" altLang="zh-CN" b="1" dirty="0" err="1"/>
              <a:t>Kibana</a:t>
            </a:r>
            <a:r>
              <a:rPr lang="zh-CN" altLang="zh-CN" b="1" dirty="0"/>
              <a:t>来搜索，查看，并和存储在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索引中的数据进行交互。</a:t>
            </a:r>
          </a:p>
          <a:p>
            <a:r>
              <a:rPr lang="zh-CN" altLang="zh-CN" b="1" dirty="0"/>
              <a:t>你可以轻松地执行高级数据分析，并且以各种图标、表格和地图的形式可视化数据。</a:t>
            </a:r>
          </a:p>
          <a:p>
            <a:r>
              <a:rPr lang="en-US" altLang="zh-CN" b="1" dirty="0" err="1"/>
              <a:t>Kibana</a:t>
            </a:r>
            <a:r>
              <a:rPr lang="zh-CN" altLang="zh-CN" b="1" dirty="0"/>
              <a:t>使得理解大量数据变得很容易。它简单的、基于浏览器的界面使你能够快速创建和共享动态仪表板，实时显示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查询的变化。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版本控制</a:t>
            </a:r>
            <a:endParaRPr lang="zh-CN" altLang="zh-CN" sz="2800" b="1" dirty="0"/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为什么要进行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版本控制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CAS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无锁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为了保证数据再多线程操作下的准确性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悲观锁和乐观锁</a:t>
            </a: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悲观锁：假设会发生并发冲突，屏蔽一切可能违反数据准确性的操作</a:t>
            </a: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乐观锁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假设不会发生并发冲突，只在提交操作是检查是否违反数据完整性。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内部版本控制和外部版本控制</a:t>
            </a: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内部版本控制：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自增长，修改数据后，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会自动的加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外部版本控制：为了保持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与外部版本控制的数值一致</a:t>
            </a: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使用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version_type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=external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检查数据当前的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值是否小于请求中的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值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环境安装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1、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安装</a:t>
            </a:r>
            <a:r>
              <a:rPr lang="en-US" altLang="zh-CN" sz="1400" b="1" dirty="0" err="1" smtClean="0">
                <a:latin typeface="楷体" panose="02010609060101010101" charset="-122"/>
                <a:ea typeface="楷体" panose="02010609060101010101" charset="-122"/>
              </a:rPr>
              <a:t>jdk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环境</a:t>
            </a:r>
            <a:endParaRPr lang="en-US" altLang="zh-CN" sz="14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2、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安装</a:t>
            </a:r>
            <a:r>
              <a:rPr lang="en-US" altLang="zh-CN" sz="1400" b="1" dirty="0" err="1" smtClean="0"/>
              <a:t>Elasticsearch</a:t>
            </a:r>
            <a:r>
              <a:rPr lang="en-US" altLang="zh-CN" sz="1400" b="1" dirty="0" smtClean="0"/>
              <a:t>  </a:t>
            </a:r>
            <a:r>
              <a:rPr lang="zh-CN" altLang="en-US" sz="1400" b="1" dirty="0"/>
              <a:t> </a:t>
            </a:r>
            <a:endParaRPr lang="en-US" altLang="zh-CN" sz="1400" b="1" dirty="0" smtClean="0"/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注意事项：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非常占内存，默认启动是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1g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内存，可以修改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512m</a:t>
            </a: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3.Kibana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可视化界面</a:t>
            </a:r>
            <a:endParaRPr lang="en-US" altLang="zh-CN" sz="1400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33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中文分词器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r>
              <a:rPr sz="2000" b="1" smtClean="0">
                <a:latin typeface="楷体" panose="02010609060101010101" charset="-122"/>
                <a:ea typeface="楷体" panose="02010609060101010101" charset="-122"/>
              </a:rPr>
              <a:t>因为Elasticsearch中默认的标准分词器分词器对中文分词不是很友好，会将中文词语拆分成一个一个中文的汉子。因此引入中文分词器-es-ik插件</a:t>
            </a:r>
            <a:endParaRPr sz="1400" b="1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官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方网站下载 https://github.com/medcl/elasticsearch-analysis-ik/releases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注意: es-ik分词插件版本一定要和es安装的版本对应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a4l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奥迪关键词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a4l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关键词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250" y="802640"/>
            <a:ext cx="11238865" cy="559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文档映射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动态映射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我们知道，在关系数据库中，需要事先创建数据库，然后在该数据库实例下创建数据表，然后才能在该数据表中插入数据。而ElasticSearch中不需要事先定义映射（Mapping），文档写入ElasticSearch时，会根据文档字段自动识别类型，这种机制称之为动态映射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默认映射为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long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静态映射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在ElasticSearch中也可以事先定义好映射，包含文档的各个字段及其类型等，这种方式称之为静态映射。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String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类型里面 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String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 分为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text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keyword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text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会进行分词查询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keyword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不会进行分词查询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59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smtClean="0"/>
              <a:t>9300</a:t>
            </a:r>
            <a:r>
              <a:rPr lang="zh-CN" altLang="en-US" sz="2800" b="1" dirty="0" smtClean="0"/>
              <a:t>与</a:t>
            </a:r>
            <a:r>
              <a:rPr lang="en-US" altLang="zh-CN" sz="2800" b="1" dirty="0" smtClean="0"/>
              <a:t>9200</a:t>
            </a:r>
            <a:r>
              <a:rPr lang="zh-CN" altLang="en-US" sz="2800" b="1" dirty="0" smtClean="0"/>
              <a:t>区别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9300与9200区别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9300端口： ES节点之间通讯使用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9200端口： ES节点 和 外部 通讯使用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9300是TCP协议端口号，ES集群之间通讯端口号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9200端口号，暴露ES RESTful接口端口号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226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倒排索引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全文检索检索底层采用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倒排索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为什么？倒排索引比数据库中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B-tree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树查询效率还要快？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18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r>
              <a:rPr lang="en-US" altLang="zh-CN" sz="2800" b="1" dirty="0"/>
              <a:t>ES</a:t>
            </a:r>
            <a:r>
              <a:rPr lang="zh-CN" altLang="zh-CN" sz="2800" b="1" dirty="0"/>
              <a:t>为什么要实现集群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在单台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服务器节点上，随着业务量的发展索引文件慢慢增多，会影响到效率和内存存储问题等。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我们可以采用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集群，将单个索引的分片到多个不同分布式物理机器上存储，从而可以实现高可用、容错性等。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773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51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r>
              <a:rPr lang="en-US" altLang="zh-CN" sz="2800" b="1" dirty="0"/>
              <a:t>ES</a:t>
            </a:r>
            <a:r>
              <a:rPr lang="zh-CN" altLang="zh-CN" sz="2800" b="1" dirty="0"/>
              <a:t>是如何解决高并发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是一个分布式全文检索框架，隐藏了复杂的处理机制</a:t>
            </a:r>
            <a:r>
              <a:rPr lang="zh-CN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内部使用</a:t>
            </a:r>
            <a:r>
              <a:rPr lang="zh-CN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分片机制、集群发现、分片负载均衡请求路由</a:t>
            </a:r>
            <a:r>
              <a:rPr lang="zh-CN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Shards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分片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索引分片，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可以把一个完整的索引分成多个分片，这样的好处是可以把一个大的索引拆分成多个，分布到不同的节点上。构成分布式搜索。分片的数量只能在索引创建前指定，并且索引创建后不能更改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Replicas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分片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代表索引副本，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可以设置多个索引的副本，副本的作用一是提高系统的容错性，当某个节点某个分片损坏或丢失时可以从副本中恢复。二是提高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的查询效率，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会自动对搜索请求进行负载均衡。</a:t>
            </a:r>
          </a:p>
          <a:p>
            <a:pPr>
              <a:lnSpc>
                <a:spcPct val="120000"/>
              </a:lnSpc>
            </a:pP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01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r>
              <a:rPr lang="en-US" altLang="zh-CN" sz="2800" b="1" dirty="0"/>
              <a:t>ES</a:t>
            </a:r>
            <a:r>
              <a:rPr lang="zh-CN" altLang="en-US" sz="2800" b="1" dirty="0"/>
              <a:t>集群核心原理分析</a:t>
            </a:r>
            <a:r>
              <a:rPr lang="en-US" altLang="zh-CN" sz="2800" b="1" dirty="0" smtClean="0"/>
              <a:t>:</a:t>
            </a:r>
          </a:p>
          <a:p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每个索引会被分成多个分片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shards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进行存储，默认创建索引是分配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个分片进行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分片都会分布式部署在多个不同的节点上进行部署，该分片成为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primary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shards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主分片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查看索引分片信息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http://192.168.212.181:9200/mymayikt/_settings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索引的主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分片数量定义好后，不能被修改（待会讲）</a:t>
            </a:r>
            <a:endParaRPr lang="zh-CN" altLang="zh-CN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2、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每一个主分片为了实现高可用，都会有自己对应的备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分片，主分片对应的备分片不能存放同一台服务器上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主分片可以和其他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备分片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存放在同一个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node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节点上。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画图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演示：为什么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主分片对应的备分片不在同一台节点存放</a:t>
            </a:r>
            <a:endParaRPr lang="zh-CN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2026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23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r>
              <a:rPr lang="en-US" altLang="zh-CN" sz="2800" b="1" dirty="0" err="1" smtClean="0"/>
              <a:t>documnet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routing</a:t>
            </a:r>
            <a:r>
              <a:rPr lang="zh-CN" altLang="en-US" sz="2800" b="1" dirty="0"/>
              <a:t>（数据路由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　当客户端发起创建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document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的时候，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需要确定这个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document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放在该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index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哪个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上。这个过程就是数据路由。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路由算法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 = hash(routing) %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number_of_primary_shards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</a:p>
          <a:p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number_of_primary_shards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在查询的时候取余发生的变化，无法获取到该数据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画图演示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注意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索引的主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分片数量定义好后，不能被修改</a:t>
            </a: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41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r>
              <a:rPr lang="en-US" altLang="zh-CN" sz="2800" b="1" dirty="0" smtClean="0"/>
              <a:t>ES</a:t>
            </a:r>
            <a:r>
              <a:rPr lang="zh-CN" altLang="zh-CN" sz="2800" b="1" dirty="0" smtClean="0"/>
              <a:t>是</a:t>
            </a:r>
            <a:r>
              <a:rPr lang="zh-CN" altLang="en-US" sz="2800" b="1" dirty="0" smtClean="0"/>
              <a:t>相关名词</a:t>
            </a:r>
            <a:endParaRPr lang="zh-CN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smtClean="0"/>
              <a:t>Cluster</a:t>
            </a:r>
            <a:r>
              <a:rPr lang="en-US" altLang="zh-CN" b="1" dirty="0"/>
              <a:t>: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一个集群，集群中有多个节点，其中有一个为主节点，这个主节点是可以通过选举产生的，主从节点是对于集群内部来说的。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的一个概念就是去中心化，字面上理解就是无中心节点，这是对于集群外部来说的，因为从外部来看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集群，在逻辑上是个整体，你与任何一个节点的通信和与整个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集群通信是等价的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/>
              <a:t> </a:t>
            </a:r>
            <a:r>
              <a:rPr lang="en-US" altLang="zh-CN" b="1" dirty="0" smtClean="0"/>
              <a:t>Shards</a:t>
            </a:r>
            <a:r>
              <a:rPr lang="en-US" altLang="zh-CN" b="1" dirty="0"/>
              <a:t>: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索引分片，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可以把一个完整的索引分成多个分片，这样的好处是可以把一个大的索引拆分成多个，分布到不同的节点上。构成分布式搜索。分片的数量只能在索引创建前指定，并且索引创建后不能更改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replicas: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索引副本，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可以设置多个索引的副本，副本的作用一是提高系统的容错性，当某个节点某个分片损坏或丢失时可以从副本中恢复。二是提高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的查询效率，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会自动对搜索请求进行负载均衡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/>
              <a:t> </a:t>
            </a:r>
            <a:r>
              <a:rPr lang="en-US" altLang="zh-CN" b="1" dirty="0" smtClean="0"/>
              <a:t>Recovery: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数据恢复或叫数据重新分布，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在有节点加入或退出时会根据机器的负载对索引分片进行重新分配，挂掉的节点重新启动时也会进行数据恢复。</a:t>
            </a:r>
          </a:p>
          <a:p>
            <a:pPr>
              <a:lnSpc>
                <a:spcPct val="120000"/>
              </a:lnSpc>
            </a:pP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0868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724" y="1047263"/>
            <a:ext cx="8982075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/>
              <a:t>快速入门课程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应用场景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、安装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kibana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可视化插件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Kibana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平台增删改查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乐观锁版本控制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底层原理实现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Mapping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映射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、深入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搜索查询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索引分词器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、使用分布式日志日志收集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ELK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89" y="1055518"/>
            <a:ext cx="898207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中级课程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ES9300端口号与9200区别</a:t>
            </a: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Elasticsearch倒排索引原理</a:t>
            </a: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Elasticsearch高级查询</a:t>
            </a: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ElasticsearchIK分词器原理</a:t>
            </a: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ElasticsearchIK中文分词器</a:t>
            </a: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IK自定义中文词典热词</a:t>
            </a: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 Mapping映射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89" y="1055518"/>
            <a:ext cx="89820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/>
              <a:t>高级</a:t>
            </a:r>
            <a:r>
              <a:rPr lang="zh-CN" altLang="en-US" sz="2400" b="1" dirty="0" smtClean="0"/>
              <a:t>课程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课题</a:t>
            </a:r>
            <a:r>
              <a:rPr lang="en-US" altLang="zh-CN" sz="2400" b="1" dirty="0" smtClean="0"/>
              <a:t>《ES</a:t>
            </a:r>
            <a:r>
              <a:rPr lang="zh-CN" altLang="en-US" sz="2400" b="1" dirty="0" smtClean="0"/>
              <a:t>高可用集群环境搭建</a:t>
            </a:r>
            <a:r>
              <a:rPr lang="en-US" altLang="zh-CN" sz="2400" b="1" dirty="0" smtClean="0"/>
              <a:t>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是如何实现分布式高并发全文检索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、简单介绍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分片技术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、为什么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主分片对应的备分片不在同一台节点存放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、索引的主分片定义好后为什么不能做修改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如何实现高可用容错方案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、搭建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上环境三台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高可用集群环境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383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83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sz="2800" b="1" dirty="0" err="1" smtClean="0"/>
              <a:t>Elasticsearch</a:t>
            </a:r>
            <a:r>
              <a:rPr lang="en-US" altLang="zh-CN" sz="2800" b="1" dirty="0"/>
              <a:t/>
            </a:r>
            <a:br>
              <a:rPr lang="en-US" altLang="zh-CN" sz="2800" b="1" dirty="0"/>
            </a:br>
            <a:r>
              <a:rPr lang="en-US" altLang="zh-CN" sz="2800" b="1" dirty="0" smtClean="0"/>
              <a:t>   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(ES)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是一个基于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Lucene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构建的开源、分布式、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RESTful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接口全文搜索引擎。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还是一个分布式文档数据库，其中每个字段均是被索引的数据且可被搜索，它能够扩展至数以百计的服务器存储以及处理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PB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级的数据。它可以在很短的时间内在储、搜索和分析大量的数据。它通常作为具有复杂搜索场景情况下的核心发动机。</a:t>
            </a:r>
          </a:p>
          <a:p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就是为高可用和可扩展而生的。可以通过购置性能更强的服务器来完成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网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en-US" altLang="zh-CN" u="sng" dirty="0">
                <a:hlinkClick r:id="rId4"/>
              </a:rPr>
              <a:t>https://www.elastic.co/downloads/elasticsearch</a:t>
            </a:r>
            <a:endParaRPr lang="zh-CN" altLang="zh-CN" dirty="0"/>
          </a:p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中文社区</a:t>
            </a:r>
            <a:r>
              <a:rPr lang="en-US" altLang="zh-CN" u="sng" dirty="0">
                <a:hlinkClick r:id="rId5"/>
              </a:rPr>
              <a:t>https://es.xiaoleilu.com/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PB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级别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6"/>
              </a:rPr>
              <a:t>https://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6"/>
              </a:rPr>
              <a:t>baike.baidu.com/item/PetaByte/5910820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</a:rPr>
              <a:t>ElastiJob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---XXL-JOB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i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优势</a:t>
            </a: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en-US" altLang="zh-CN" sz="2800" b="1" dirty="0" smtClean="0"/>
              <a:t>  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 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横向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可扩展性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只需要增加台服务器，做一点儿配置，启动一下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就可以并入集群。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分片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机制提供更好的分布性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同一个索引分成多个分片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sharding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), 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这点类似于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HDFS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的块机制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;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分而治之的方式可提升处理效率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高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提供复制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 replica) 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机制，一个分片可以设置多个复制，使得某台服务器在宕机的情况下，集群仍旧可以照常运行，并会把服务器宕机丢失的数据信息复制恢复到其他可用节点上。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90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 err="1"/>
              <a:t>Elasticsearch</a:t>
            </a:r>
            <a:r>
              <a:rPr lang="zh-CN" altLang="zh-CN" sz="2800" b="1" dirty="0"/>
              <a:t>应用场景</a:t>
            </a:r>
          </a:p>
          <a:p>
            <a:pPr>
              <a:lnSpc>
                <a:spcPct val="120000"/>
              </a:lnSpc>
            </a:pP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大型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分布式日志分析系统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ELK  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（存储日志）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logstash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收集日志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)+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kibana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展示数据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大型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电商商品搜索系统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网站站内搜索、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网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盘搜索引擎等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使用公司</a:t>
            </a:r>
            <a:endParaRPr lang="en-US" altLang="zh-CN" sz="20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维基百科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The Guardian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（国外新闻网站）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Stack Overflow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（国外的程序异常讨论论坛）</a:t>
            </a: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GitHub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（开源代码管理）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电商网站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日志数据分析</a:t>
            </a: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BI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系统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站内搜索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/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1693</Words>
  <Application>Microsoft Office PowerPoint</Application>
  <PresentationFormat>宽屏</PresentationFormat>
  <Paragraphs>229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汉仪小隶书简</vt:lpstr>
      <vt:lpstr>黑体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1064</cp:revision>
  <dcterms:created xsi:type="dcterms:W3CDTF">2017-04-26T08:43:00Z</dcterms:created>
  <dcterms:modified xsi:type="dcterms:W3CDTF">2018-11-23T05:52:56Z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